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  <p:sldId id="262" r:id="rId6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B9686C-40C0-4B3C-A600-3FD586039E9B}" v="4" dt="2023-04-19T01:28:28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55" d="100"/>
          <a:sy n="55" d="100"/>
        </p:scale>
        <p:origin x="54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06" y="5994752"/>
            <a:ext cx="6340163" cy="3892976"/>
          </a:xfrm>
          <a:prstGeom prst="rect">
            <a:avLst/>
          </a:prstGeom>
        </p:spPr>
      </p:pic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011039DB-282E-AC41-B99A-1C60D5CDF97E}"/>
              </a:ext>
            </a:extLst>
          </p:cNvPr>
          <p:cNvSpPr/>
          <p:nvPr/>
        </p:nvSpPr>
        <p:spPr>
          <a:xfrm>
            <a:off x="9237517" y="7080600"/>
            <a:ext cx="1548000" cy="3548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5245315-62E9-C542-8176-31672C8E26F5}"/>
              </a:ext>
            </a:extLst>
          </p:cNvPr>
          <p:cNvSpPr/>
          <p:nvPr/>
        </p:nvSpPr>
        <p:spPr>
          <a:xfrm>
            <a:off x="9237516" y="7080600"/>
            <a:ext cx="118462" cy="3548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169F3F06-4D6F-4BB2-9A51-A12494A265A4}"/>
              </a:ext>
            </a:extLst>
          </p:cNvPr>
          <p:cNvSpPr/>
          <p:nvPr/>
        </p:nvSpPr>
        <p:spPr>
          <a:xfrm>
            <a:off x="637993" y="5181398"/>
            <a:ext cx="5883808" cy="3548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1F6CDAE9-F283-4C3C-9919-69CC42483465}"/>
              </a:ext>
            </a:extLst>
          </p:cNvPr>
          <p:cNvSpPr/>
          <p:nvPr/>
        </p:nvSpPr>
        <p:spPr>
          <a:xfrm>
            <a:off x="641387" y="5185217"/>
            <a:ext cx="118462" cy="3548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B69ABCB-9FF9-A945-96B0-3EB940D6020C}"/>
              </a:ext>
            </a:extLst>
          </p:cNvPr>
          <p:cNvSpPr/>
          <p:nvPr/>
        </p:nvSpPr>
        <p:spPr>
          <a:xfrm>
            <a:off x="576698" y="1578889"/>
            <a:ext cx="5883808" cy="3548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8BCE861F-4D2A-654B-BA67-A868CF918543}"/>
              </a:ext>
            </a:extLst>
          </p:cNvPr>
          <p:cNvSpPr/>
          <p:nvPr/>
        </p:nvSpPr>
        <p:spPr>
          <a:xfrm>
            <a:off x="576697" y="1578889"/>
            <a:ext cx="118462" cy="3548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2" name="角丸四角形 71">
            <a:extLst>
              <a:ext uri="{FF2B5EF4-FFF2-40B4-BE49-F238E27FC236}">
                <a16:creationId xmlns:a16="http://schemas.microsoft.com/office/drawing/2014/main" id="{FA798135-2A01-B84E-9CCB-16C45268ADDD}"/>
              </a:ext>
            </a:extLst>
          </p:cNvPr>
          <p:cNvSpPr/>
          <p:nvPr/>
        </p:nvSpPr>
        <p:spPr>
          <a:xfrm>
            <a:off x="521042" y="2314462"/>
            <a:ext cx="6249005" cy="2776640"/>
          </a:xfrm>
          <a:prstGeom prst="roundRect">
            <a:avLst>
              <a:gd name="adj" fmla="val 10387"/>
            </a:avLst>
          </a:prstGeom>
          <a:solidFill>
            <a:schemeClr val="bg1"/>
          </a:solidFill>
          <a:ln w="254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A044C20-46E4-FF40-A02F-9A96F93CBC03}"/>
              </a:ext>
            </a:extLst>
          </p:cNvPr>
          <p:cNvSpPr/>
          <p:nvPr/>
        </p:nvSpPr>
        <p:spPr>
          <a:xfrm>
            <a:off x="576699" y="1670150"/>
            <a:ext cx="6126470" cy="642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56CA58E-6FFF-8C47-B877-AD86DDCCCCDD}"/>
              </a:ext>
            </a:extLst>
          </p:cNvPr>
          <p:cNvSpPr/>
          <p:nvPr/>
        </p:nvSpPr>
        <p:spPr>
          <a:xfrm>
            <a:off x="521042" y="95049"/>
            <a:ext cx="6112467" cy="8300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826FB8-524C-2942-80EE-4EDAEE869BAE}"/>
              </a:ext>
            </a:extLst>
          </p:cNvPr>
          <p:cNvSpPr txBox="1"/>
          <p:nvPr/>
        </p:nvSpPr>
        <p:spPr>
          <a:xfrm>
            <a:off x="612304" y="102067"/>
            <a:ext cx="5894261" cy="748923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b="1" spc="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</a:t>
            </a:r>
            <a:r>
              <a:rPr lang="ja-JP" altLang="en-US" b="1" spc="5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</a:t>
            </a:r>
            <a:r>
              <a:rPr kumimoji="1" lang="ja-JP" altLang="en-US" b="1" spc="5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年度市町村民税非課税世帯</a:t>
            </a:r>
            <a:r>
              <a:rPr kumimoji="1" lang="ja-JP" altLang="en-US" b="1" spc="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に対する</a:t>
            </a:r>
            <a:endParaRPr kumimoji="1" lang="en-US" altLang="ja-JP" b="1" spc="5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spcBef>
                <a:spcPts val="50"/>
              </a:spcBef>
              <a:spcAft>
                <a:spcPts val="50"/>
              </a:spcAft>
            </a:pPr>
            <a:r>
              <a:rPr lang="zh-TW" altLang="en-US" sz="2300" b="1" spc="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池田町非課税世帯支援給付金</a:t>
            </a:r>
            <a:r>
              <a:rPr kumimoji="1" lang="ja-JP" altLang="en-US" sz="2300" b="1" spc="5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kumimoji="1" lang="ja-JP" altLang="en-US" sz="2300" b="1" spc="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ご案内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AD32C9-A75D-B14A-8205-F44F78747347}"/>
              </a:ext>
            </a:extLst>
          </p:cNvPr>
          <p:cNvSpPr txBox="1"/>
          <p:nvPr/>
        </p:nvSpPr>
        <p:spPr>
          <a:xfrm>
            <a:off x="557172" y="897587"/>
            <a:ext cx="5896553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非課税世帯</a:t>
            </a:r>
            <a:r>
              <a:rPr kumimoji="1" lang="ja-JP" altLang="en-US" sz="125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の支援のため</a:t>
            </a:r>
            <a:r>
              <a:rPr kumimoji="1" lang="en-US" altLang="ja-JP" sz="1250" spc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､</a:t>
            </a:r>
            <a:r>
              <a:rPr kumimoji="1" lang="ja-JP" altLang="en-US" sz="2250" b="1" u="sng" spc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給付金の支</a:t>
            </a:r>
            <a:r>
              <a:rPr kumimoji="1" lang="ja-JP" altLang="en-US" sz="2250" b="1" u="sng" spc="3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給</a:t>
            </a:r>
            <a:r>
              <a:rPr kumimoji="1" lang="ja-JP" altLang="en-US" sz="125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を実施します</a:t>
            </a:r>
            <a:r>
              <a:rPr kumimoji="1" lang="en-US" altLang="ja-JP" sz="1250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endParaRPr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１月中に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対象者の方に案内を郵送します。</a:t>
            </a:r>
            <a:endParaRPr kumimoji="1" lang="ja-JP" altLang="en-US" sz="1250" spc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92AB177-6C69-7142-A1DF-8AA73B0697F9}"/>
              </a:ext>
            </a:extLst>
          </p:cNvPr>
          <p:cNvSpPr txBox="1"/>
          <p:nvPr/>
        </p:nvSpPr>
        <p:spPr>
          <a:xfrm>
            <a:off x="658765" y="1604695"/>
            <a:ext cx="60319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r>
              <a:rPr kumimoji="1" lang="en-US" altLang="ja-JP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 </a:t>
            </a:r>
            <a:r>
              <a:rPr kumimoji="1"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支給</a:t>
            </a:r>
            <a:r>
              <a:rPr kumimoji="1" lang="ja-JP" altLang="en-US" sz="15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対象者</a:t>
            </a:r>
            <a:endParaRPr kumimoji="1" lang="ja-JP" altLang="en-US" sz="15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CC993A-B801-A446-B680-9CA7A76C6785}"/>
              </a:ext>
            </a:extLst>
          </p:cNvPr>
          <p:cNvSpPr txBox="1"/>
          <p:nvPr/>
        </p:nvSpPr>
        <p:spPr>
          <a:xfrm>
            <a:off x="622755" y="1975326"/>
            <a:ext cx="3707159" cy="338554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fontAlgn="ctr"/>
            <a:r>
              <a:rPr kumimoji="1" lang="ja-JP" altLang="en-US" sz="16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kumimoji="1" lang="ja-JP" altLang="en-US" sz="1600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②の条件</a:t>
            </a:r>
            <a:r>
              <a:rPr kumimoji="1" lang="ja-JP" altLang="en-US" sz="1600" u="sng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すべてに</a:t>
            </a:r>
            <a:r>
              <a:rPr kumimoji="1" lang="ja-JP" altLang="en-US" sz="16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当てはまる方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3C27BC7-1521-374E-A02A-82EB19D06DE9}"/>
              </a:ext>
            </a:extLst>
          </p:cNvPr>
          <p:cNvSpPr txBox="1"/>
          <p:nvPr/>
        </p:nvSpPr>
        <p:spPr>
          <a:xfrm>
            <a:off x="689037" y="5168843"/>
            <a:ext cx="1753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kumimoji="1"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 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支給額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E491FAD-4FD9-144C-B87E-3DC7EB21713D}"/>
              </a:ext>
            </a:extLst>
          </p:cNvPr>
          <p:cNvSpPr txBox="1"/>
          <p:nvPr/>
        </p:nvSpPr>
        <p:spPr>
          <a:xfrm>
            <a:off x="2097870" y="5091102"/>
            <a:ext cx="3386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１世帯につき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一</a:t>
            </a:r>
            <a:r>
              <a:rPr kumimoji="1" lang="ja-JP" altLang="en-US" b="1" spc="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律 </a:t>
            </a:r>
            <a:r>
              <a:rPr kumimoji="1" lang="ja-JP" altLang="en-US" sz="2400" b="1" spc="3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kumimoji="1" lang="ja-JP" altLang="en-US" sz="2400" b="1" spc="-15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2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741555D-1E53-A948-90AC-2C66DB38892C}"/>
              </a:ext>
            </a:extLst>
          </p:cNvPr>
          <p:cNvSpPr txBox="1"/>
          <p:nvPr/>
        </p:nvSpPr>
        <p:spPr>
          <a:xfrm>
            <a:off x="1048714" y="2377710"/>
            <a:ext cx="4994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600" b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令和５年度市町村民税非課税世帯の世帯主の方</a:t>
            </a:r>
            <a:endParaRPr kumimoji="1" lang="en-US" altLang="ja-JP" sz="1600" b="1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71F8146-9973-214B-AD86-6C769D3AD68B}"/>
              </a:ext>
            </a:extLst>
          </p:cNvPr>
          <p:cNvSpPr/>
          <p:nvPr/>
        </p:nvSpPr>
        <p:spPr>
          <a:xfrm>
            <a:off x="739099" y="238182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2541F7E-E6AD-4D28-B3C0-BDA414754B3A}"/>
              </a:ext>
            </a:extLst>
          </p:cNvPr>
          <p:cNvSpPr txBox="1"/>
          <p:nvPr/>
        </p:nvSpPr>
        <p:spPr>
          <a:xfrm>
            <a:off x="1034027" y="3208990"/>
            <a:ext cx="5426479" cy="195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■市町村民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税が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課税されて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いる方の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扶養親族等のみ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で構成される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世帯でない。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■租税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条約による免除の適用の届出によって市町村民税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均割が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課されていない方を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含む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世帯でない。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■令和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５年１月２日以降に日本国内に住所を有することと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なった方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令和５年度の市町村民税につき日本国内のいずれの市区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町村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  <a:spcBef>
                <a:spcPts val="50"/>
              </a:spcBef>
              <a:spcAft>
                <a:spcPts val="50"/>
              </a:spcAft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課税権を有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しない方を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含む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世帯でない。</a:t>
            </a:r>
            <a:endParaRPr kumimoji="1" lang="en-US" altLang="ja-JP" sz="1400" spc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03DC8AD6-4A4A-415B-9F27-EF6892ACE4E7}"/>
              </a:ext>
            </a:extLst>
          </p:cNvPr>
          <p:cNvSpPr/>
          <p:nvPr/>
        </p:nvSpPr>
        <p:spPr>
          <a:xfrm>
            <a:off x="735128" y="2812833"/>
            <a:ext cx="3595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下記の条件</a:t>
            </a:r>
            <a:r>
              <a:rPr lang="ja-JP" altLang="en-US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すべてに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当てはまる方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085CF7B-BE7C-423B-BABF-DDDEF971E754}"/>
              </a:ext>
            </a:extLst>
          </p:cNvPr>
          <p:cNvSpPr txBox="1"/>
          <p:nvPr/>
        </p:nvSpPr>
        <p:spPr>
          <a:xfrm>
            <a:off x="8026453" y="3614366"/>
            <a:ext cx="2641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給付金の支給手続き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EE0FB96-F520-4210-9E40-C760D0652FC7}"/>
              </a:ext>
            </a:extLst>
          </p:cNvPr>
          <p:cNvSpPr/>
          <p:nvPr/>
        </p:nvSpPr>
        <p:spPr>
          <a:xfrm>
            <a:off x="622756" y="7037193"/>
            <a:ext cx="4097297" cy="23954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EE0FB96-F520-4210-9E40-C760D0652FC7}"/>
              </a:ext>
            </a:extLst>
          </p:cNvPr>
          <p:cNvSpPr/>
          <p:nvPr/>
        </p:nvSpPr>
        <p:spPr>
          <a:xfrm>
            <a:off x="634786" y="9178982"/>
            <a:ext cx="4097297" cy="23954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42742D0-BA19-418A-A3C5-B49F784B2612}"/>
              </a:ext>
            </a:extLst>
          </p:cNvPr>
          <p:cNvSpPr/>
          <p:nvPr/>
        </p:nvSpPr>
        <p:spPr>
          <a:xfrm>
            <a:off x="622756" y="6093758"/>
            <a:ext cx="4097297" cy="23954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角丸四角形 32">
            <a:extLst>
              <a:ext uri="{FF2B5EF4-FFF2-40B4-BE49-F238E27FC236}">
                <a16:creationId xmlns:a16="http://schemas.microsoft.com/office/drawing/2014/main" id="{CDF78AF8-9CFF-4227-A801-745F001E24FE}"/>
              </a:ext>
            </a:extLst>
          </p:cNvPr>
          <p:cNvSpPr/>
          <p:nvPr/>
        </p:nvSpPr>
        <p:spPr>
          <a:xfrm>
            <a:off x="7690227" y="7913521"/>
            <a:ext cx="6190580" cy="870141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 w="254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6633C11-A76C-4F39-97F5-B3995DFB365E}"/>
              </a:ext>
            </a:extLst>
          </p:cNvPr>
          <p:cNvSpPr txBox="1"/>
          <p:nvPr/>
        </p:nvSpPr>
        <p:spPr>
          <a:xfrm>
            <a:off x="7776028" y="8203392"/>
            <a:ext cx="6086932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令和４年度給付金の支給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時に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指定していた口座を解約しているなど、今回の給付金の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支給に支障が出る恐れがある場合は、振込指定口座を変更する手続きをしてください。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C5E0E7C-FE2F-40CC-B2B5-0084AEBE7F42}"/>
              </a:ext>
            </a:extLst>
          </p:cNvPr>
          <p:cNvSpPr txBox="1"/>
          <p:nvPr/>
        </p:nvSpPr>
        <p:spPr>
          <a:xfrm>
            <a:off x="598390" y="6021802"/>
            <a:ext cx="6190580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■確認書記載事項に変更がない場合</a:t>
            </a: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en-US" altLang="ja-JP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『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確認書</a:t>
            </a:r>
            <a:r>
              <a:rPr lang="en-US" altLang="ja-JP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の記載項目をご確認の上、必要事項を記入し、同封の返信用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封筒</a:t>
            </a: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en-US" altLang="ja-JP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切手不要）に入れて返送してください。</a:t>
            </a: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■支給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口座の変更等をされる場合</a:t>
            </a: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①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世帯主の本人確認書類と②口座確認書類の写し（コピー）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を「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確認書」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の裏面</a:t>
            </a: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に貼付して返送してください。</a:t>
            </a:r>
            <a:endParaRPr lang="ja-JP" altLang="en-US" sz="1400" spc="-1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① 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本人確認書類（住所、氏名、生年月日が確認できるもの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en-US" altLang="ja-JP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いずれか１点</a:t>
            </a: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マイナンバーカード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（表面）、運転免許証、健康保険証、介護保険証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年金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手帳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、パスポート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、住民基本台帳カード、在留カード等の有効期限内のもの</a:t>
            </a: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② 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口座確認書類（金融機関、支店名、口座番号、口座名義がわかるもの）</a:t>
            </a: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預金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通帳、キャッシュカード、インターネットバンキング画面の写し（コピー）</a:t>
            </a:r>
          </a:p>
          <a:p>
            <a:pPr>
              <a:spcBef>
                <a:spcPts val="50"/>
              </a:spcBef>
              <a:spcAft>
                <a:spcPts val="50"/>
              </a:spcAft>
            </a:pP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■代理人</a:t>
            </a:r>
            <a:r>
              <a:rPr lang="ja-JP" altLang="en-US" sz="1400" spc="-1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が確認・受給をする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場合 </a:t>
            </a:r>
            <a:endParaRPr lang="en-US" altLang="ja-JP" sz="1400" spc="-15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en-US" altLang="ja-JP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①に加えて代理人の本人確認書類の写しを裏面</a:t>
            </a:r>
            <a:r>
              <a:rPr lang="ja-JP" altLang="en-US" sz="1400" spc="-15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に貼付のうえ返送してください</a:t>
            </a:r>
            <a:r>
              <a:rPr lang="ja-JP" altLang="en-US" sz="1400" spc="-1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BDEBB5E7-5896-475D-B775-05F730FF7512}"/>
              </a:ext>
            </a:extLst>
          </p:cNvPr>
          <p:cNvSpPr txBox="1"/>
          <p:nvPr/>
        </p:nvSpPr>
        <p:spPr>
          <a:xfrm>
            <a:off x="7672381" y="8298934"/>
            <a:ext cx="1674968" cy="21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spcBef>
                <a:spcPts val="150"/>
              </a:spcBef>
              <a:spcAft>
                <a:spcPts val="150"/>
              </a:spcAft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ご注意ください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DAAC329-910A-49A7-98B1-938202FB4455}"/>
              </a:ext>
            </a:extLst>
          </p:cNvPr>
          <p:cNvSpPr/>
          <p:nvPr/>
        </p:nvSpPr>
        <p:spPr>
          <a:xfrm>
            <a:off x="635928" y="5656198"/>
            <a:ext cx="5883808" cy="3548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3FEAFAA5-0AC1-4380-BB71-24D42425261E}"/>
              </a:ext>
            </a:extLst>
          </p:cNvPr>
          <p:cNvSpPr/>
          <p:nvPr/>
        </p:nvSpPr>
        <p:spPr>
          <a:xfrm>
            <a:off x="639322" y="5660017"/>
            <a:ext cx="118462" cy="3548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2E23D3A-AE6E-4932-AC41-11F28D5C0E38}"/>
              </a:ext>
            </a:extLst>
          </p:cNvPr>
          <p:cNvSpPr txBox="1"/>
          <p:nvPr/>
        </p:nvSpPr>
        <p:spPr>
          <a:xfrm>
            <a:off x="735128" y="5656198"/>
            <a:ext cx="2641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給付金の支給手続き</a:t>
            </a:r>
          </a:p>
        </p:txBody>
      </p:sp>
      <p:pic>
        <p:nvPicPr>
          <p:cNvPr id="20" name="図 19" descr="おもちゃ, 人形, レゴ, 女性 が含まれている画像&#10;&#10;自動的に生成された説明">
            <a:extLst>
              <a:ext uri="{FF2B5EF4-FFF2-40B4-BE49-F238E27FC236}">
                <a16:creationId xmlns:a16="http://schemas.microsoft.com/office/drawing/2014/main" id="{F823F2CF-6242-4CBE-ACF6-42CAA7D34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737" y="4922781"/>
            <a:ext cx="1342861" cy="134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角丸四角形吹き出し 56">
            <a:extLst>
              <a:ext uri="{FF2B5EF4-FFF2-40B4-BE49-F238E27FC236}">
                <a16:creationId xmlns:a16="http://schemas.microsoft.com/office/drawing/2014/main" id="{DAF6A619-E235-2840-8AFA-05855CE983E3}"/>
              </a:ext>
            </a:extLst>
          </p:cNvPr>
          <p:cNvSpPr/>
          <p:nvPr/>
        </p:nvSpPr>
        <p:spPr>
          <a:xfrm rot="10800000">
            <a:off x="1999603" y="6790160"/>
            <a:ext cx="2825997" cy="659469"/>
          </a:xfrm>
          <a:custGeom>
            <a:avLst/>
            <a:gdLst>
              <a:gd name="connsiteX0" fmla="*/ 0 w 2685070"/>
              <a:gd name="connsiteY0" fmla="*/ 89869 h 539201"/>
              <a:gd name="connsiteX1" fmla="*/ 89869 w 2685070"/>
              <a:gd name="connsiteY1" fmla="*/ 0 h 539201"/>
              <a:gd name="connsiteX2" fmla="*/ 1566291 w 2685070"/>
              <a:gd name="connsiteY2" fmla="*/ 0 h 539201"/>
              <a:gd name="connsiteX3" fmla="*/ 1566291 w 2685070"/>
              <a:gd name="connsiteY3" fmla="*/ 0 h 539201"/>
              <a:gd name="connsiteX4" fmla="*/ 2237558 w 2685070"/>
              <a:gd name="connsiteY4" fmla="*/ 0 h 539201"/>
              <a:gd name="connsiteX5" fmla="*/ 2595201 w 2685070"/>
              <a:gd name="connsiteY5" fmla="*/ 0 h 539201"/>
              <a:gd name="connsiteX6" fmla="*/ 2685070 w 2685070"/>
              <a:gd name="connsiteY6" fmla="*/ 89869 h 539201"/>
              <a:gd name="connsiteX7" fmla="*/ 2685070 w 2685070"/>
              <a:gd name="connsiteY7" fmla="*/ 314534 h 539201"/>
              <a:gd name="connsiteX8" fmla="*/ 2685070 w 2685070"/>
              <a:gd name="connsiteY8" fmla="*/ 314534 h 539201"/>
              <a:gd name="connsiteX9" fmla="*/ 2685070 w 2685070"/>
              <a:gd name="connsiteY9" fmla="*/ 449334 h 539201"/>
              <a:gd name="connsiteX10" fmla="*/ 2685070 w 2685070"/>
              <a:gd name="connsiteY10" fmla="*/ 449332 h 539201"/>
              <a:gd name="connsiteX11" fmla="*/ 2595201 w 2685070"/>
              <a:gd name="connsiteY11" fmla="*/ 539201 h 539201"/>
              <a:gd name="connsiteX12" fmla="*/ 2237558 w 2685070"/>
              <a:gd name="connsiteY12" fmla="*/ 539201 h 539201"/>
              <a:gd name="connsiteX13" fmla="*/ 2355746 w 2685070"/>
              <a:gd name="connsiteY13" fmla="*/ 725872 h 539201"/>
              <a:gd name="connsiteX14" fmla="*/ 1566291 w 2685070"/>
              <a:gd name="connsiteY14" fmla="*/ 539201 h 539201"/>
              <a:gd name="connsiteX15" fmla="*/ 89869 w 2685070"/>
              <a:gd name="connsiteY15" fmla="*/ 539201 h 539201"/>
              <a:gd name="connsiteX16" fmla="*/ 0 w 2685070"/>
              <a:gd name="connsiteY16" fmla="*/ 449332 h 539201"/>
              <a:gd name="connsiteX17" fmla="*/ 0 w 2685070"/>
              <a:gd name="connsiteY17" fmla="*/ 449334 h 539201"/>
              <a:gd name="connsiteX18" fmla="*/ 0 w 2685070"/>
              <a:gd name="connsiteY18" fmla="*/ 314534 h 539201"/>
              <a:gd name="connsiteX19" fmla="*/ 0 w 2685070"/>
              <a:gd name="connsiteY19" fmla="*/ 314534 h 539201"/>
              <a:gd name="connsiteX20" fmla="*/ 0 w 2685070"/>
              <a:gd name="connsiteY20" fmla="*/ 89869 h 539201"/>
              <a:gd name="connsiteX0" fmla="*/ 0 w 2685070"/>
              <a:gd name="connsiteY0" fmla="*/ 89869 h 725872"/>
              <a:gd name="connsiteX1" fmla="*/ 89869 w 2685070"/>
              <a:gd name="connsiteY1" fmla="*/ 0 h 725872"/>
              <a:gd name="connsiteX2" fmla="*/ 1566291 w 2685070"/>
              <a:gd name="connsiteY2" fmla="*/ 0 h 725872"/>
              <a:gd name="connsiteX3" fmla="*/ 1566291 w 2685070"/>
              <a:gd name="connsiteY3" fmla="*/ 0 h 725872"/>
              <a:gd name="connsiteX4" fmla="*/ 2237558 w 2685070"/>
              <a:gd name="connsiteY4" fmla="*/ 0 h 725872"/>
              <a:gd name="connsiteX5" fmla="*/ 2595201 w 2685070"/>
              <a:gd name="connsiteY5" fmla="*/ 0 h 725872"/>
              <a:gd name="connsiteX6" fmla="*/ 2685070 w 2685070"/>
              <a:gd name="connsiteY6" fmla="*/ 89869 h 725872"/>
              <a:gd name="connsiteX7" fmla="*/ 2685070 w 2685070"/>
              <a:gd name="connsiteY7" fmla="*/ 314534 h 725872"/>
              <a:gd name="connsiteX8" fmla="*/ 2685070 w 2685070"/>
              <a:gd name="connsiteY8" fmla="*/ 314534 h 725872"/>
              <a:gd name="connsiteX9" fmla="*/ 2685070 w 2685070"/>
              <a:gd name="connsiteY9" fmla="*/ 449334 h 725872"/>
              <a:gd name="connsiteX10" fmla="*/ 2685070 w 2685070"/>
              <a:gd name="connsiteY10" fmla="*/ 449332 h 725872"/>
              <a:gd name="connsiteX11" fmla="*/ 2595201 w 2685070"/>
              <a:gd name="connsiteY11" fmla="*/ 539201 h 725872"/>
              <a:gd name="connsiteX12" fmla="*/ 2237558 w 2685070"/>
              <a:gd name="connsiteY12" fmla="*/ 539201 h 725872"/>
              <a:gd name="connsiteX13" fmla="*/ 2355746 w 2685070"/>
              <a:gd name="connsiteY13" fmla="*/ 725872 h 725872"/>
              <a:gd name="connsiteX14" fmla="*/ 2043369 w 2685070"/>
              <a:gd name="connsiteY14" fmla="*/ 534784 h 725872"/>
              <a:gd name="connsiteX15" fmla="*/ 89869 w 2685070"/>
              <a:gd name="connsiteY15" fmla="*/ 539201 h 725872"/>
              <a:gd name="connsiteX16" fmla="*/ 0 w 2685070"/>
              <a:gd name="connsiteY16" fmla="*/ 449332 h 725872"/>
              <a:gd name="connsiteX17" fmla="*/ 0 w 2685070"/>
              <a:gd name="connsiteY17" fmla="*/ 449334 h 725872"/>
              <a:gd name="connsiteX18" fmla="*/ 0 w 2685070"/>
              <a:gd name="connsiteY18" fmla="*/ 314534 h 725872"/>
              <a:gd name="connsiteX19" fmla="*/ 0 w 2685070"/>
              <a:gd name="connsiteY19" fmla="*/ 314534 h 725872"/>
              <a:gd name="connsiteX20" fmla="*/ 0 w 2685070"/>
              <a:gd name="connsiteY20" fmla="*/ 89869 h 725872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237558 w 2685070"/>
              <a:gd name="connsiteY12" fmla="*/ 539201 h 770046"/>
              <a:gd name="connsiteX13" fmla="*/ 2324824 w 2685070"/>
              <a:gd name="connsiteY13" fmla="*/ 770046 h 770046"/>
              <a:gd name="connsiteX14" fmla="*/ 2043369 w 2685070"/>
              <a:gd name="connsiteY14" fmla="*/ 534784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401002 w 2685070"/>
              <a:gd name="connsiteY12" fmla="*/ 530367 h 770046"/>
              <a:gd name="connsiteX13" fmla="*/ 2324824 w 2685070"/>
              <a:gd name="connsiteY13" fmla="*/ 770046 h 770046"/>
              <a:gd name="connsiteX14" fmla="*/ 2043369 w 2685070"/>
              <a:gd name="connsiteY14" fmla="*/ 534784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401002 w 2685070"/>
              <a:gd name="connsiteY12" fmla="*/ 530367 h 770046"/>
              <a:gd name="connsiteX13" fmla="*/ 2324824 w 2685070"/>
              <a:gd name="connsiteY13" fmla="*/ 770046 h 770046"/>
              <a:gd name="connsiteX14" fmla="*/ 2246569 w 2685070"/>
              <a:gd name="connsiteY14" fmla="*/ 539201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378915 w 2685070"/>
              <a:gd name="connsiteY12" fmla="*/ 543620 h 770046"/>
              <a:gd name="connsiteX13" fmla="*/ 2324824 w 2685070"/>
              <a:gd name="connsiteY13" fmla="*/ 770046 h 770046"/>
              <a:gd name="connsiteX14" fmla="*/ 2246569 w 2685070"/>
              <a:gd name="connsiteY14" fmla="*/ 539201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47959"/>
              <a:gd name="connsiteX1" fmla="*/ 89869 w 2685070"/>
              <a:gd name="connsiteY1" fmla="*/ 0 h 747959"/>
              <a:gd name="connsiteX2" fmla="*/ 1566291 w 2685070"/>
              <a:gd name="connsiteY2" fmla="*/ 0 h 747959"/>
              <a:gd name="connsiteX3" fmla="*/ 1566291 w 2685070"/>
              <a:gd name="connsiteY3" fmla="*/ 0 h 747959"/>
              <a:gd name="connsiteX4" fmla="*/ 2237558 w 2685070"/>
              <a:gd name="connsiteY4" fmla="*/ 0 h 747959"/>
              <a:gd name="connsiteX5" fmla="*/ 2595201 w 2685070"/>
              <a:gd name="connsiteY5" fmla="*/ 0 h 747959"/>
              <a:gd name="connsiteX6" fmla="*/ 2685070 w 2685070"/>
              <a:gd name="connsiteY6" fmla="*/ 89869 h 747959"/>
              <a:gd name="connsiteX7" fmla="*/ 2685070 w 2685070"/>
              <a:gd name="connsiteY7" fmla="*/ 314534 h 747959"/>
              <a:gd name="connsiteX8" fmla="*/ 2685070 w 2685070"/>
              <a:gd name="connsiteY8" fmla="*/ 314534 h 747959"/>
              <a:gd name="connsiteX9" fmla="*/ 2685070 w 2685070"/>
              <a:gd name="connsiteY9" fmla="*/ 449334 h 747959"/>
              <a:gd name="connsiteX10" fmla="*/ 2685070 w 2685070"/>
              <a:gd name="connsiteY10" fmla="*/ 449332 h 747959"/>
              <a:gd name="connsiteX11" fmla="*/ 2595201 w 2685070"/>
              <a:gd name="connsiteY11" fmla="*/ 539201 h 747959"/>
              <a:gd name="connsiteX12" fmla="*/ 2378915 w 2685070"/>
              <a:gd name="connsiteY12" fmla="*/ 543620 h 747959"/>
              <a:gd name="connsiteX13" fmla="*/ 2187884 w 2685070"/>
              <a:gd name="connsiteY13" fmla="*/ 747959 h 747959"/>
              <a:gd name="connsiteX14" fmla="*/ 2246569 w 2685070"/>
              <a:gd name="connsiteY14" fmla="*/ 539201 h 747959"/>
              <a:gd name="connsiteX15" fmla="*/ 89869 w 2685070"/>
              <a:gd name="connsiteY15" fmla="*/ 539201 h 747959"/>
              <a:gd name="connsiteX16" fmla="*/ 0 w 2685070"/>
              <a:gd name="connsiteY16" fmla="*/ 449332 h 747959"/>
              <a:gd name="connsiteX17" fmla="*/ 0 w 2685070"/>
              <a:gd name="connsiteY17" fmla="*/ 449334 h 747959"/>
              <a:gd name="connsiteX18" fmla="*/ 0 w 2685070"/>
              <a:gd name="connsiteY18" fmla="*/ 314534 h 747959"/>
              <a:gd name="connsiteX19" fmla="*/ 0 w 2685070"/>
              <a:gd name="connsiteY19" fmla="*/ 314534 h 747959"/>
              <a:gd name="connsiteX20" fmla="*/ 0 w 2685070"/>
              <a:gd name="connsiteY20" fmla="*/ 89869 h 7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85070" h="747959">
                <a:moveTo>
                  <a:pt x="0" y="89869"/>
                </a:moveTo>
                <a:cubicBezTo>
                  <a:pt x="0" y="40236"/>
                  <a:pt x="40236" y="0"/>
                  <a:pt x="89869" y="0"/>
                </a:cubicBezTo>
                <a:lnTo>
                  <a:pt x="1566291" y="0"/>
                </a:lnTo>
                <a:lnTo>
                  <a:pt x="1566291" y="0"/>
                </a:lnTo>
                <a:lnTo>
                  <a:pt x="2237558" y="0"/>
                </a:lnTo>
                <a:lnTo>
                  <a:pt x="2595201" y="0"/>
                </a:lnTo>
                <a:cubicBezTo>
                  <a:pt x="2644834" y="0"/>
                  <a:pt x="2685070" y="40236"/>
                  <a:pt x="2685070" y="89869"/>
                </a:cubicBezTo>
                <a:lnTo>
                  <a:pt x="2685070" y="314534"/>
                </a:lnTo>
                <a:lnTo>
                  <a:pt x="2685070" y="314534"/>
                </a:lnTo>
                <a:lnTo>
                  <a:pt x="2685070" y="449334"/>
                </a:lnTo>
                <a:lnTo>
                  <a:pt x="2685070" y="449332"/>
                </a:lnTo>
                <a:cubicBezTo>
                  <a:pt x="2685070" y="498965"/>
                  <a:pt x="2644834" y="539201"/>
                  <a:pt x="2595201" y="539201"/>
                </a:cubicBezTo>
                <a:lnTo>
                  <a:pt x="2378915" y="543620"/>
                </a:lnTo>
                <a:lnTo>
                  <a:pt x="2187884" y="747959"/>
                </a:lnTo>
                <a:lnTo>
                  <a:pt x="2246569" y="539201"/>
                </a:lnTo>
                <a:lnTo>
                  <a:pt x="89869" y="539201"/>
                </a:lnTo>
                <a:cubicBezTo>
                  <a:pt x="40236" y="539201"/>
                  <a:pt x="0" y="498965"/>
                  <a:pt x="0" y="449332"/>
                </a:cubicBezTo>
                <a:lnTo>
                  <a:pt x="0" y="449334"/>
                </a:lnTo>
                <a:lnTo>
                  <a:pt x="0" y="314534"/>
                </a:lnTo>
                <a:lnTo>
                  <a:pt x="0" y="314534"/>
                </a:lnTo>
                <a:lnTo>
                  <a:pt x="0" y="89869"/>
                </a:lnTo>
                <a:close/>
              </a:path>
            </a:pathLst>
          </a:cu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190442C-8DD0-4B05-8E4D-09B0B0DBF209}"/>
              </a:ext>
            </a:extLst>
          </p:cNvPr>
          <p:cNvGrpSpPr/>
          <p:nvPr/>
        </p:nvGrpSpPr>
        <p:grpSpPr>
          <a:xfrm>
            <a:off x="372766" y="130133"/>
            <a:ext cx="6112467" cy="1518944"/>
            <a:chOff x="383041" y="8219439"/>
            <a:chExt cx="6112467" cy="1518944"/>
          </a:xfrm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7C2EC8E6-CB3A-7D47-B2FB-55B16D2402EF}"/>
                </a:ext>
              </a:extLst>
            </p:cNvPr>
            <p:cNvSpPr/>
            <p:nvPr/>
          </p:nvSpPr>
          <p:spPr>
            <a:xfrm>
              <a:off x="383041" y="8219439"/>
              <a:ext cx="6112467" cy="1518944"/>
            </a:xfrm>
            <a:prstGeom prst="rect">
              <a:avLst/>
            </a:prstGeom>
            <a:noFill/>
            <a:ln w="57150" cmpd="dbl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A65AB490-BAFF-E045-B133-A9E985423B8E}"/>
                </a:ext>
              </a:extLst>
            </p:cNvPr>
            <p:cNvSpPr txBox="1"/>
            <p:nvPr/>
          </p:nvSpPr>
          <p:spPr>
            <a:xfrm>
              <a:off x="504450" y="8939267"/>
              <a:ext cx="5732861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Bef>
                  <a:spcPts val="100"/>
                </a:spcBef>
                <a:spcAft>
                  <a:spcPts val="100"/>
                </a:spcAft>
              </a:pPr>
              <a:r>
                <a:rPr kumimoji="1" lang="ja-JP" altLang="en-US" sz="1200" spc="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ご自宅や職場などに都道府県・市区町村や厚生労働省（の職員）などをかたった</a:t>
              </a:r>
              <a:endParaRPr kumimoji="1" lang="en-US" altLang="ja-JP" sz="1200" spc="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100"/>
                </a:spcBef>
                <a:spcAft>
                  <a:spcPts val="100"/>
                </a:spcAft>
              </a:pPr>
              <a:r>
                <a:rPr kumimoji="1" lang="ja-JP" altLang="en-US" sz="1200" spc="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不審な電話や郵便があった場合は、お住まいの市区町村や最寄りの警察署、</a:t>
              </a:r>
              <a:endParaRPr kumimoji="1" lang="en-US" altLang="ja-JP" sz="1200" spc="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kumimoji="1" lang="ja-JP" altLang="en-US" sz="1200" spc="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または警察相談専用電話</a:t>
              </a:r>
              <a:r>
                <a:rPr kumimoji="1" lang="en-US" altLang="ja-JP" sz="1200" spc="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(#9110)</a:t>
              </a:r>
              <a:r>
                <a:rPr kumimoji="1" lang="ja-JP" altLang="en-US" sz="1200" spc="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にご連絡ください。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19A48BD-1435-CA43-A9FB-1CA92CBB02DC}"/>
                </a:ext>
              </a:extLst>
            </p:cNvPr>
            <p:cNvSpPr txBox="1"/>
            <p:nvPr/>
          </p:nvSpPr>
          <p:spPr>
            <a:xfrm>
              <a:off x="1152660" y="8357237"/>
              <a:ext cx="5230011" cy="566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kumimoji="1" lang="ja-JP" altLang="en-US" sz="1200" spc="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</a:t>
              </a:r>
              <a:r>
                <a:rPr lang="zh-TW" altLang="en-US" sz="1200" spc="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池田町非課税世帯支援給付金</a:t>
              </a:r>
              <a:r>
                <a:rPr kumimoji="1" lang="en-US" altLang="ja-JP" sz="1200" spc="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｣</a:t>
              </a:r>
              <a:r>
                <a:rPr kumimoji="1" lang="ja-JP" altLang="en-US" sz="1200" spc="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</a:t>
              </a:r>
              <a:endParaRPr kumimoji="1" lang="en-US" altLang="ja-JP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200"/>
                </a:spcBef>
                <a:spcAft>
                  <a:spcPts val="200"/>
                </a:spcAft>
              </a:pPr>
              <a:r>
                <a:rPr kumimoji="1" lang="ja-JP" altLang="en-US" sz="155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“</a:t>
              </a:r>
              <a:r>
                <a:rPr kumimoji="1" lang="ja-JP" altLang="en-US" sz="155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振り込め詐欺</a:t>
              </a:r>
              <a:r>
                <a:rPr kumimoji="1" lang="ja-JP" altLang="en-US" sz="1550" b="1" spc="-150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”</a:t>
              </a:r>
              <a:r>
                <a:rPr kumimoji="1" lang="ja-JP" altLang="en-US" sz="1550" b="1" spc="-300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や</a:t>
              </a:r>
              <a:r>
                <a:rPr kumimoji="1" lang="ja-JP" altLang="en-US" sz="1550" b="1" spc="-150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“</a:t>
              </a:r>
              <a:r>
                <a:rPr kumimoji="1" lang="ja-JP" altLang="en-US" sz="155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個人情報の詐取</a:t>
              </a:r>
              <a:r>
                <a:rPr kumimoji="1" lang="ja-JP" altLang="en-US" sz="1550" b="1" spc="-300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”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にご注意ください。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585606" y="8292936"/>
              <a:ext cx="514350" cy="646331"/>
              <a:chOff x="617325" y="8053664"/>
              <a:chExt cx="514350" cy="646331"/>
            </a:xfrm>
          </p:grpSpPr>
          <p:sp>
            <p:nvSpPr>
              <p:cNvPr id="2" name="楕円 1"/>
              <p:cNvSpPr/>
              <p:nvPr/>
            </p:nvSpPr>
            <p:spPr>
              <a:xfrm>
                <a:off x="617325" y="8107928"/>
                <a:ext cx="514350" cy="514350"/>
              </a:xfrm>
              <a:prstGeom prst="ellipse">
                <a:avLst/>
              </a:prstGeom>
              <a:solidFill>
                <a:srgbClr val="EE2F46"/>
              </a:solidFill>
              <a:ln>
                <a:solidFill>
                  <a:srgbClr val="ED324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テキスト ボックス 2"/>
              <p:cNvSpPr txBox="1"/>
              <p:nvPr/>
            </p:nvSpPr>
            <p:spPr>
              <a:xfrm>
                <a:off x="723132" y="8053664"/>
                <a:ext cx="245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600" b="1" dirty="0">
                    <a:solidFill>
                      <a:schemeClr val="bg1"/>
                    </a:solidFill>
                    <a:latin typeface="Bernard MT Condensed" panose="02050806060905020404" pitchFamily="18" charset="0"/>
                  </a:rPr>
                  <a:t>!</a:t>
                </a:r>
                <a:endParaRPr kumimoji="1" lang="ja-JP" altLang="en-US" sz="3600" b="1" dirty="0">
                  <a:solidFill>
                    <a:schemeClr val="bg1"/>
                  </a:solidFill>
                  <a:latin typeface="Bernard MT Condensed" panose="02050806060905020404" pitchFamily="18" charset="0"/>
                </a:endParaRPr>
              </a:p>
            </p:txBody>
          </p:sp>
        </p:grp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C2EC8E6-CB3A-7D47-B2FB-55B16D2402EF}"/>
              </a:ext>
            </a:extLst>
          </p:cNvPr>
          <p:cNvSpPr/>
          <p:nvPr/>
        </p:nvSpPr>
        <p:spPr>
          <a:xfrm>
            <a:off x="372766" y="2243077"/>
            <a:ext cx="6112467" cy="1518944"/>
          </a:xfrm>
          <a:prstGeom prst="rect">
            <a:avLst/>
          </a:prstGeom>
          <a:noFill/>
          <a:ln w="57150" cmpd="dbl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楕円 12"/>
          <p:cNvSpPr/>
          <p:nvPr/>
        </p:nvSpPr>
        <p:spPr>
          <a:xfrm>
            <a:off x="575331" y="2391621"/>
            <a:ext cx="514350" cy="514350"/>
          </a:xfrm>
          <a:prstGeom prst="ellipse">
            <a:avLst/>
          </a:prstGeom>
          <a:solidFill>
            <a:srgbClr val="EE2F46"/>
          </a:solidFill>
          <a:ln>
            <a:solidFill>
              <a:srgbClr val="ED3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5871" y="2384605"/>
            <a:ext cx="245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chemeClr val="bg1"/>
                </a:solidFill>
                <a:latin typeface="Bernard MT Condensed" panose="02050806060905020404" pitchFamily="18" charset="0"/>
              </a:rPr>
              <a:t>!</a:t>
            </a:r>
            <a:endParaRPr kumimoji="1" lang="ja-JP" altLang="en-US" sz="3600" b="1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19A48BD-1435-CA43-A9FB-1CA92CBB02DC}"/>
              </a:ext>
            </a:extLst>
          </p:cNvPr>
          <p:cNvSpPr txBox="1"/>
          <p:nvPr/>
        </p:nvSpPr>
        <p:spPr>
          <a:xfrm>
            <a:off x="1172451" y="2368905"/>
            <a:ext cx="5230011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200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zh-TW" altLang="en-US" spc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池田町非課税世帯支援給付金</a:t>
            </a:r>
            <a:r>
              <a:rPr kumimoji="1" lang="en-US" altLang="ja-JP" sz="1200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｣</a:t>
            </a:r>
            <a:r>
              <a:rPr kumimoji="1" lang="ja-JP" altLang="en-US" sz="1200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endParaRPr kumimoji="1" lang="en-US" altLang="ja-JP" sz="1200" spc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</a:t>
            </a:r>
            <a:r>
              <a:rPr kumimoji="1" lang="ja-JP" altLang="en-US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差押禁止である</a:t>
            </a:r>
            <a:r>
              <a:rPr kumimoji="1" lang="ja-JP" altLang="en-US" b="1" spc="-15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”とともに“</a:t>
            </a:r>
            <a:r>
              <a:rPr kumimoji="1" lang="ja-JP" altLang="en-US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非課税</a:t>
            </a:r>
            <a:r>
              <a:rPr kumimoji="1" lang="ja-JP" altLang="en-US" b="1" spc="-3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”</a:t>
            </a:r>
            <a:r>
              <a:rPr kumimoji="1" lang="ja-JP" altLang="en-US" sz="1200" spc="-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65AB490-BAFF-E045-B133-A9E985423B8E}"/>
              </a:ext>
            </a:extLst>
          </p:cNvPr>
          <p:cNvSpPr txBox="1"/>
          <p:nvPr/>
        </p:nvSpPr>
        <p:spPr>
          <a:xfrm>
            <a:off x="575331" y="3002511"/>
            <a:ext cx="5732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kumimoji="1" lang="ja-JP" altLang="en-US" sz="1600" spc="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本給付金は「物価高騰対策給付金」であるため、法律上差押えされることはなく、また、課税対象になるものではありません。</a:t>
            </a:r>
            <a:endParaRPr kumimoji="1" lang="ja-JP" altLang="en-US" sz="1600" spc="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23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3158a2-9d06-4ce6-bd6b-0794883ee101">
      <Terms xmlns="http://schemas.microsoft.com/office/infopath/2007/PartnerControls"/>
    </lcf76f155ced4ddcb4097134ff3c332f>
    <TaxCatchAll xmlns="678a2489-fa4b-4df7-931e-168db4fd1dd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684EF945142F4F8E19B7702DEEB246" ma:contentTypeVersion="9" ma:contentTypeDescription="新しいドキュメントを作成します。" ma:contentTypeScope="" ma:versionID="dc708cca2a448875e1fbb0f0eae51d17">
  <xsd:schema xmlns:xsd="http://www.w3.org/2001/XMLSchema" xmlns:xs="http://www.w3.org/2001/XMLSchema" xmlns:p="http://schemas.microsoft.com/office/2006/metadata/properties" xmlns:ns2="683158a2-9d06-4ce6-bd6b-0794883ee101" xmlns:ns3="678a2489-fa4b-4df7-931e-168db4fd1dd7" targetNamespace="http://schemas.microsoft.com/office/2006/metadata/properties" ma:root="true" ma:fieldsID="d8f1bd4788accfc9e2ec93e85ae1ba2d" ns2:_="" ns3:_="">
    <xsd:import namespace="683158a2-9d06-4ce6-bd6b-0794883ee101"/>
    <xsd:import namespace="678a2489-fa4b-4df7-931e-168db4fd1d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158a2-9d06-4ce6-bd6b-0794883ee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a2489-fa4b-4df7-931e-168db4fd1dd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552390-e3a5-4022-950d-f93bb380104d}" ma:internalName="TaxCatchAll" ma:showField="CatchAllData" ma:web="678a2489-fa4b-4df7-931e-168db4fd1d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7C8D64-6A27-4A83-A960-E58845AB78A1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678a2489-fa4b-4df7-931e-168db4fd1dd7"/>
    <ds:schemaRef ds:uri="683158a2-9d06-4ce6-bd6b-0794883ee10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BC70FB-8236-4E87-B206-D3A02E0928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4A5EC-75AD-4087-AD50-EB9723CF7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158a2-9d06-4ce6-bd6b-0794883ee101"/>
    <ds:schemaRef ds:uri="678a2489-fa4b-4df7-931e-168db4fd1d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585</Words>
  <Application>Microsoft Office PowerPoint</Application>
  <PresentationFormat>A4 210 x 297 mm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BIZ UDゴシック</vt:lpstr>
      <vt:lpstr>ＭＳ Ｐゴシック</vt:lpstr>
      <vt:lpstr>Arial</vt:lpstr>
      <vt:lpstr>Bernard MT Condensed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2023-03-29T17:14:34Z</dcterms:created>
  <dcterms:modified xsi:type="dcterms:W3CDTF">2023-11-30T07:03:54Z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0x010100AA684EF945142F4F8E19B7702DEEB246</vt:lpwstr>
  </property>
  <property fmtid="{D5CDD505-2E9C-101B-9397-08002B2CF9AE}" pid="3" name="MediaServiceImageTags">
    <vt:lpwstr/>
  </property>
</Properties>
</file>